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sldIdLst>
    <p:sldId id="256" r:id="rId2"/>
    <p:sldId id="289" r:id="rId3"/>
    <p:sldId id="292" r:id="rId4"/>
    <p:sldId id="258" r:id="rId5"/>
    <p:sldId id="290" r:id="rId6"/>
    <p:sldId id="293" r:id="rId7"/>
    <p:sldId id="294" r:id="rId8"/>
    <p:sldId id="295" r:id="rId9"/>
    <p:sldId id="296" r:id="rId10"/>
    <p:sldId id="291" r:id="rId11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\Desktop\Copie%20de%20stat-competition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\Desktop\Copie%20de%20stat-competition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\Desktop\Copie%20de%20stat-competition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\Desktop\Copie%20de%20stat-competition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plotArea>
      <c:layout/>
      <c:barChart>
        <c:barDir val="col"/>
        <c:grouping val="clustered"/>
        <c:ser>
          <c:idx val="0"/>
          <c:order val="0"/>
          <c:tx>
            <c:strRef>
              <c:f>Feuil1!$B$2</c:f>
              <c:strCache>
                <c:ptCount val="1"/>
                <c:pt idx="0">
                  <c:v>COMBAT 2010-2011</c:v>
                </c:pt>
              </c:strCache>
            </c:strRef>
          </c:tx>
          <c:cat>
            <c:strRef>
              <c:f>Feuil1!$A$3:$A$8</c:f>
              <c:strCache>
                <c:ptCount val="6"/>
                <c:pt idx="0">
                  <c:v>poussin masculin</c:v>
                </c:pt>
                <c:pt idx="1">
                  <c:v>poussin féminin</c:v>
                </c:pt>
                <c:pt idx="2">
                  <c:v>pupille masculin</c:v>
                </c:pt>
                <c:pt idx="3">
                  <c:v>pupille féminin</c:v>
                </c:pt>
                <c:pt idx="4">
                  <c:v>benjamin masculin</c:v>
                </c:pt>
                <c:pt idx="5">
                  <c:v>benjamin féminin</c:v>
                </c:pt>
              </c:strCache>
            </c:strRef>
          </c:cat>
          <c:val>
            <c:numRef>
              <c:f>Feuil1!$B$3:$B$8</c:f>
              <c:numCache>
                <c:formatCode>General</c:formatCode>
                <c:ptCount val="6"/>
                <c:pt idx="0">
                  <c:v>19</c:v>
                </c:pt>
                <c:pt idx="1">
                  <c:v>3</c:v>
                </c:pt>
                <c:pt idx="2">
                  <c:v>46</c:v>
                </c:pt>
                <c:pt idx="3">
                  <c:v>18</c:v>
                </c:pt>
                <c:pt idx="4">
                  <c:v>42</c:v>
                </c:pt>
                <c:pt idx="5">
                  <c:v>17</c:v>
                </c:pt>
              </c:numCache>
            </c:numRef>
          </c:val>
        </c:ser>
        <c:ser>
          <c:idx val="1"/>
          <c:order val="1"/>
          <c:tx>
            <c:strRef>
              <c:f>Feuil1!$C$2</c:f>
              <c:strCache>
                <c:ptCount val="1"/>
                <c:pt idx="0">
                  <c:v>COMBAT 2011-2012</c:v>
                </c:pt>
              </c:strCache>
            </c:strRef>
          </c:tx>
          <c:cat>
            <c:strRef>
              <c:f>Feuil1!$A$3:$A$8</c:f>
              <c:strCache>
                <c:ptCount val="6"/>
                <c:pt idx="0">
                  <c:v>poussin masculin</c:v>
                </c:pt>
                <c:pt idx="1">
                  <c:v>poussin féminin</c:v>
                </c:pt>
                <c:pt idx="2">
                  <c:v>pupille masculin</c:v>
                </c:pt>
                <c:pt idx="3">
                  <c:v>pupille féminin</c:v>
                </c:pt>
                <c:pt idx="4">
                  <c:v>benjamin masculin</c:v>
                </c:pt>
                <c:pt idx="5">
                  <c:v>benjamin féminin</c:v>
                </c:pt>
              </c:strCache>
            </c:strRef>
          </c:cat>
          <c:val>
            <c:numRef>
              <c:f>Feuil1!$C$3:$C$8</c:f>
              <c:numCache>
                <c:formatCode>General</c:formatCode>
                <c:ptCount val="6"/>
                <c:pt idx="0">
                  <c:v>21</c:v>
                </c:pt>
                <c:pt idx="1">
                  <c:v>2</c:v>
                </c:pt>
                <c:pt idx="2">
                  <c:v>48</c:v>
                </c:pt>
                <c:pt idx="3">
                  <c:v>19</c:v>
                </c:pt>
                <c:pt idx="4">
                  <c:v>42</c:v>
                </c:pt>
                <c:pt idx="5">
                  <c:v>19</c:v>
                </c:pt>
              </c:numCache>
            </c:numRef>
          </c:val>
        </c:ser>
        <c:ser>
          <c:idx val="2"/>
          <c:order val="2"/>
          <c:tx>
            <c:strRef>
              <c:f>Feuil1!$D$2</c:f>
              <c:strCache>
                <c:ptCount val="1"/>
                <c:pt idx="0">
                  <c:v>COMBAT 2012-2013</c:v>
                </c:pt>
              </c:strCache>
            </c:strRef>
          </c:tx>
          <c:cat>
            <c:strRef>
              <c:f>Feuil1!$A$3:$A$8</c:f>
              <c:strCache>
                <c:ptCount val="6"/>
                <c:pt idx="0">
                  <c:v>poussin masculin</c:v>
                </c:pt>
                <c:pt idx="1">
                  <c:v>poussin féminin</c:v>
                </c:pt>
                <c:pt idx="2">
                  <c:v>pupille masculin</c:v>
                </c:pt>
                <c:pt idx="3">
                  <c:v>pupille féminin</c:v>
                </c:pt>
                <c:pt idx="4">
                  <c:v>benjamin masculin</c:v>
                </c:pt>
                <c:pt idx="5">
                  <c:v>benjamin féminin</c:v>
                </c:pt>
              </c:strCache>
            </c:strRef>
          </c:cat>
          <c:val>
            <c:numRef>
              <c:f>Feuil1!$D$3:$D$8</c:f>
              <c:numCache>
                <c:formatCode>General</c:formatCode>
                <c:ptCount val="6"/>
                <c:pt idx="0">
                  <c:v>13</c:v>
                </c:pt>
                <c:pt idx="1">
                  <c:v>13</c:v>
                </c:pt>
                <c:pt idx="2">
                  <c:v>50</c:v>
                </c:pt>
                <c:pt idx="3">
                  <c:v>9</c:v>
                </c:pt>
                <c:pt idx="4">
                  <c:v>38</c:v>
                </c:pt>
                <c:pt idx="5">
                  <c:v>23</c:v>
                </c:pt>
              </c:numCache>
            </c:numRef>
          </c:val>
        </c:ser>
        <c:axId val="65352448"/>
        <c:axId val="65353984"/>
      </c:barChart>
      <c:catAx>
        <c:axId val="65352448"/>
        <c:scaling>
          <c:orientation val="minMax"/>
        </c:scaling>
        <c:axPos val="b"/>
        <c:tickLblPos val="nextTo"/>
        <c:crossAx val="65353984"/>
        <c:crosses val="autoZero"/>
        <c:auto val="1"/>
        <c:lblAlgn val="ctr"/>
        <c:lblOffset val="100"/>
      </c:catAx>
      <c:valAx>
        <c:axId val="65353984"/>
        <c:scaling>
          <c:orientation val="minMax"/>
        </c:scaling>
        <c:axPos val="l"/>
        <c:majorGridlines/>
        <c:numFmt formatCode="General" sourceLinked="1"/>
        <c:tickLblPos val="nextTo"/>
        <c:crossAx val="65352448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plotArea>
      <c:layout/>
      <c:barChart>
        <c:barDir val="col"/>
        <c:grouping val="clustered"/>
        <c:ser>
          <c:idx val="0"/>
          <c:order val="0"/>
          <c:tx>
            <c:strRef>
              <c:f>Feuil1!$F$2</c:f>
              <c:strCache>
                <c:ptCount val="1"/>
                <c:pt idx="0">
                  <c:v>KATA 2010-2011</c:v>
                </c:pt>
              </c:strCache>
            </c:strRef>
          </c:tx>
          <c:cat>
            <c:strRef>
              <c:f>Feuil1!$A$3:$A$8</c:f>
              <c:strCache>
                <c:ptCount val="6"/>
                <c:pt idx="0">
                  <c:v>poussin masculin</c:v>
                </c:pt>
                <c:pt idx="1">
                  <c:v>poussin féminin</c:v>
                </c:pt>
                <c:pt idx="2">
                  <c:v>pupille masculin</c:v>
                </c:pt>
                <c:pt idx="3">
                  <c:v>pupille féminin</c:v>
                </c:pt>
                <c:pt idx="4">
                  <c:v>benjamin masculin</c:v>
                </c:pt>
                <c:pt idx="5">
                  <c:v>benjamin féminin</c:v>
                </c:pt>
              </c:strCache>
            </c:strRef>
          </c:cat>
          <c:val>
            <c:numRef>
              <c:f>Feuil1!$F$3:$F$8</c:f>
              <c:numCache>
                <c:formatCode>General</c:formatCode>
                <c:ptCount val="6"/>
                <c:pt idx="0">
                  <c:v>14</c:v>
                </c:pt>
                <c:pt idx="1">
                  <c:v>3</c:v>
                </c:pt>
                <c:pt idx="2">
                  <c:v>15</c:v>
                </c:pt>
                <c:pt idx="3">
                  <c:v>11</c:v>
                </c:pt>
                <c:pt idx="4">
                  <c:v>19</c:v>
                </c:pt>
                <c:pt idx="5">
                  <c:v>13</c:v>
                </c:pt>
              </c:numCache>
            </c:numRef>
          </c:val>
        </c:ser>
        <c:ser>
          <c:idx val="1"/>
          <c:order val="1"/>
          <c:tx>
            <c:strRef>
              <c:f>Feuil1!$G$2</c:f>
              <c:strCache>
                <c:ptCount val="1"/>
                <c:pt idx="0">
                  <c:v>KATA 2011-2012</c:v>
                </c:pt>
              </c:strCache>
            </c:strRef>
          </c:tx>
          <c:cat>
            <c:strRef>
              <c:f>Feuil1!$A$3:$A$8</c:f>
              <c:strCache>
                <c:ptCount val="6"/>
                <c:pt idx="0">
                  <c:v>poussin masculin</c:v>
                </c:pt>
                <c:pt idx="1">
                  <c:v>poussin féminin</c:v>
                </c:pt>
                <c:pt idx="2">
                  <c:v>pupille masculin</c:v>
                </c:pt>
                <c:pt idx="3">
                  <c:v>pupille féminin</c:v>
                </c:pt>
                <c:pt idx="4">
                  <c:v>benjamin masculin</c:v>
                </c:pt>
                <c:pt idx="5">
                  <c:v>benjamin féminin</c:v>
                </c:pt>
              </c:strCache>
            </c:strRef>
          </c:cat>
          <c:val>
            <c:numRef>
              <c:f>Feuil1!$G$3:$G$8</c:f>
              <c:numCache>
                <c:formatCode>General</c:formatCode>
                <c:ptCount val="6"/>
                <c:pt idx="0">
                  <c:v>12</c:v>
                </c:pt>
                <c:pt idx="1">
                  <c:v>1</c:v>
                </c:pt>
                <c:pt idx="2">
                  <c:v>24</c:v>
                </c:pt>
                <c:pt idx="3">
                  <c:v>8</c:v>
                </c:pt>
                <c:pt idx="4">
                  <c:v>15</c:v>
                </c:pt>
                <c:pt idx="5">
                  <c:v>13</c:v>
                </c:pt>
              </c:numCache>
            </c:numRef>
          </c:val>
        </c:ser>
        <c:ser>
          <c:idx val="2"/>
          <c:order val="2"/>
          <c:tx>
            <c:strRef>
              <c:f>Feuil1!$H$2</c:f>
              <c:strCache>
                <c:ptCount val="1"/>
                <c:pt idx="0">
                  <c:v>KATA 2012-2013</c:v>
                </c:pt>
              </c:strCache>
            </c:strRef>
          </c:tx>
          <c:cat>
            <c:strRef>
              <c:f>Feuil1!$A$3:$A$8</c:f>
              <c:strCache>
                <c:ptCount val="6"/>
                <c:pt idx="0">
                  <c:v>poussin masculin</c:v>
                </c:pt>
                <c:pt idx="1">
                  <c:v>poussin féminin</c:v>
                </c:pt>
                <c:pt idx="2">
                  <c:v>pupille masculin</c:v>
                </c:pt>
                <c:pt idx="3">
                  <c:v>pupille féminin</c:v>
                </c:pt>
                <c:pt idx="4">
                  <c:v>benjamin masculin</c:v>
                </c:pt>
                <c:pt idx="5">
                  <c:v>benjamin féminin</c:v>
                </c:pt>
              </c:strCache>
            </c:strRef>
          </c:cat>
          <c:val>
            <c:numRef>
              <c:f>Feuil1!$H$3:$H$8</c:f>
              <c:numCache>
                <c:formatCode>General</c:formatCode>
                <c:ptCount val="6"/>
                <c:pt idx="0">
                  <c:v>10</c:v>
                </c:pt>
                <c:pt idx="1">
                  <c:v>5</c:v>
                </c:pt>
                <c:pt idx="2">
                  <c:v>27</c:v>
                </c:pt>
                <c:pt idx="3">
                  <c:v>5</c:v>
                </c:pt>
                <c:pt idx="4">
                  <c:v>19</c:v>
                </c:pt>
                <c:pt idx="5">
                  <c:v>14</c:v>
                </c:pt>
              </c:numCache>
            </c:numRef>
          </c:val>
        </c:ser>
        <c:axId val="65387520"/>
        <c:axId val="65397504"/>
      </c:barChart>
      <c:catAx>
        <c:axId val="65387520"/>
        <c:scaling>
          <c:orientation val="minMax"/>
        </c:scaling>
        <c:axPos val="b"/>
        <c:tickLblPos val="nextTo"/>
        <c:crossAx val="65397504"/>
        <c:crosses val="autoZero"/>
        <c:auto val="1"/>
        <c:lblAlgn val="ctr"/>
        <c:lblOffset val="100"/>
      </c:catAx>
      <c:valAx>
        <c:axId val="65397504"/>
        <c:scaling>
          <c:orientation val="minMax"/>
        </c:scaling>
        <c:axPos val="l"/>
        <c:majorGridlines/>
        <c:numFmt formatCode="General" sourceLinked="1"/>
        <c:tickLblPos val="nextTo"/>
        <c:crossAx val="6538752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plotArea>
      <c:layout/>
      <c:barChart>
        <c:barDir val="col"/>
        <c:grouping val="clustered"/>
        <c:ser>
          <c:idx val="0"/>
          <c:order val="0"/>
          <c:tx>
            <c:strRef>
              <c:f>Feuil1!$B$15</c:f>
              <c:strCache>
                <c:ptCount val="1"/>
                <c:pt idx="0">
                  <c:v>COMBAT 2010-2011</c:v>
                </c:pt>
              </c:strCache>
            </c:strRef>
          </c:tx>
          <c:cat>
            <c:strRef>
              <c:f>Feuil1!$A$16:$A$25</c:f>
              <c:strCache>
                <c:ptCount val="10"/>
                <c:pt idx="0">
                  <c:v>minime masculin</c:v>
                </c:pt>
                <c:pt idx="1">
                  <c:v>minime féminin</c:v>
                </c:pt>
                <c:pt idx="2">
                  <c:v>cadet masculin</c:v>
                </c:pt>
                <c:pt idx="3">
                  <c:v>cadet féminin</c:v>
                </c:pt>
                <c:pt idx="4">
                  <c:v>junior masculin</c:v>
                </c:pt>
                <c:pt idx="5">
                  <c:v>junior féminin</c:v>
                </c:pt>
                <c:pt idx="6">
                  <c:v>sénior masculin</c:v>
                </c:pt>
                <c:pt idx="7">
                  <c:v>sénior féminin</c:v>
                </c:pt>
                <c:pt idx="8">
                  <c:v>veteran masculin</c:v>
                </c:pt>
                <c:pt idx="9">
                  <c:v>veteran feminin</c:v>
                </c:pt>
              </c:strCache>
            </c:strRef>
          </c:cat>
          <c:val>
            <c:numRef>
              <c:f>Feuil1!$B$16:$B$25</c:f>
              <c:numCache>
                <c:formatCode>General</c:formatCode>
                <c:ptCount val="10"/>
                <c:pt idx="0">
                  <c:v>18</c:v>
                </c:pt>
                <c:pt idx="1">
                  <c:v>6</c:v>
                </c:pt>
                <c:pt idx="2">
                  <c:v>14</c:v>
                </c:pt>
                <c:pt idx="3">
                  <c:v>1</c:v>
                </c:pt>
                <c:pt idx="4">
                  <c:v>13</c:v>
                </c:pt>
                <c:pt idx="5">
                  <c:v>3</c:v>
                </c:pt>
                <c:pt idx="6">
                  <c:v>24</c:v>
                </c:pt>
                <c:pt idx="7">
                  <c:v>15</c:v>
                </c:pt>
              </c:numCache>
            </c:numRef>
          </c:val>
        </c:ser>
        <c:ser>
          <c:idx val="1"/>
          <c:order val="1"/>
          <c:tx>
            <c:strRef>
              <c:f>Feuil1!$C$15</c:f>
              <c:strCache>
                <c:ptCount val="1"/>
                <c:pt idx="0">
                  <c:v>COMBAT 2011-2012</c:v>
                </c:pt>
              </c:strCache>
            </c:strRef>
          </c:tx>
          <c:cat>
            <c:strRef>
              <c:f>Feuil1!$A$16:$A$25</c:f>
              <c:strCache>
                <c:ptCount val="10"/>
                <c:pt idx="0">
                  <c:v>minime masculin</c:v>
                </c:pt>
                <c:pt idx="1">
                  <c:v>minime féminin</c:v>
                </c:pt>
                <c:pt idx="2">
                  <c:v>cadet masculin</c:v>
                </c:pt>
                <c:pt idx="3">
                  <c:v>cadet féminin</c:v>
                </c:pt>
                <c:pt idx="4">
                  <c:v>junior masculin</c:v>
                </c:pt>
                <c:pt idx="5">
                  <c:v>junior féminin</c:v>
                </c:pt>
                <c:pt idx="6">
                  <c:v>sénior masculin</c:v>
                </c:pt>
                <c:pt idx="7">
                  <c:v>sénior féminin</c:v>
                </c:pt>
                <c:pt idx="8">
                  <c:v>veteran masculin</c:v>
                </c:pt>
                <c:pt idx="9">
                  <c:v>veteran feminin</c:v>
                </c:pt>
              </c:strCache>
            </c:strRef>
          </c:cat>
          <c:val>
            <c:numRef>
              <c:f>Feuil1!$C$16:$C$25</c:f>
              <c:numCache>
                <c:formatCode>General</c:formatCode>
                <c:ptCount val="10"/>
                <c:pt idx="0">
                  <c:v>25</c:v>
                </c:pt>
                <c:pt idx="1">
                  <c:v>10</c:v>
                </c:pt>
                <c:pt idx="2">
                  <c:v>23</c:v>
                </c:pt>
                <c:pt idx="3">
                  <c:v>1</c:v>
                </c:pt>
                <c:pt idx="4">
                  <c:v>11</c:v>
                </c:pt>
                <c:pt idx="5">
                  <c:v>2</c:v>
                </c:pt>
                <c:pt idx="6">
                  <c:v>9</c:v>
                </c:pt>
                <c:pt idx="7">
                  <c:v>9</c:v>
                </c:pt>
              </c:numCache>
            </c:numRef>
          </c:val>
        </c:ser>
        <c:ser>
          <c:idx val="2"/>
          <c:order val="2"/>
          <c:tx>
            <c:strRef>
              <c:f>Feuil1!$D$15</c:f>
              <c:strCache>
                <c:ptCount val="1"/>
                <c:pt idx="0">
                  <c:v>COMBAT 2012-2013</c:v>
                </c:pt>
              </c:strCache>
            </c:strRef>
          </c:tx>
          <c:cat>
            <c:strRef>
              <c:f>Feuil1!$A$16:$A$25</c:f>
              <c:strCache>
                <c:ptCount val="10"/>
                <c:pt idx="0">
                  <c:v>minime masculin</c:v>
                </c:pt>
                <c:pt idx="1">
                  <c:v>minime féminin</c:v>
                </c:pt>
                <c:pt idx="2">
                  <c:v>cadet masculin</c:v>
                </c:pt>
                <c:pt idx="3">
                  <c:v>cadet féminin</c:v>
                </c:pt>
                <c:pt idx="4">
                  <c:v>junior masculin</c:v>
                </c:pt>
                <c:pt idx="5">
                  <c:v>junior féminin</c:v>
                </c:pt>
                <c:pt idx="6">
                  <c:v>sénior masculin</c:v>
                </c:pt>
                <c:pt idx="7">
                  <c:v>sénior féminin</c:v>
                </c:pt>
                <c:pt idx="8">
                  <c:v>veteran masculin</c:v>
                </c:pt>
                <c:pt idx="9">
                  <c:v>veteran feminin</c:v>
                </c:pt>
              </c:strCache>
            </c:strRef>
          </c:cat>
          <c:val>
            <c:numRef>
              <c:f>Feuil1!$D$16:$D$25</c:f>
              <c:numCache>
                <c:formatCode>General</c:formatCode>
                <c:ptCount val="10"/>
                <c:pt idx="0">
                  <c:v>31</c:v>
                </c:pt>
                <c:pt idx="1">
                  <c:v>10</c:v>
                </c:pt>
                <c:pt idx="2">
                  <c:v>18</c:v>
                </c:pt>
                <c:pt idx="3">
                  <c:v>5</c:v>
                </c:pt>
                <c:pt idx="4">
                  <c:v>11</c:v>
                </c:pt>
                <c:pt idx="5">
                  <c:v>2</c:v>
                </c:pt>
                <c:pt idx="6">
                  <c:v>14</c:v>
                </c:pt>
                <c:pt idx="7">
                  <c:v>7</c:v>
                </c:pt>
                <c:pt idx="8">
                  <c:v>8</c:v>
                </c:pt>
                <c:pt idx="9">
                  <c:v>3</c:v>
                </c:pt>
              </c:numCache>
            </c:numRef>
          </c:val>
        </c:ser>
        <c:axId val="60139776"/>
        <c:axId val="60145664"/>
      </c:barChart>
      <c:catAx>
        <c:axId val="60139776"/>
        <c:scaling>
          <c:orientation val="minMax"/>
        </c:scaling>
        <c:axPos val="b"/>
        <c:tickLblPos val="nextTo"/>
        <c:crossAx val="60145664"/>
        <c:crosses val="autoZero"/>
        <c:auto val="1"/>
        <c:lblAlgn val="ctr"/>
        <c:lblOffset val="100"/>
      </c:catAx>
      <c:valAx>
        <c:axId val="60145664"/>
        <c:scaling>
          <c:orientation val="minMax"/>
        </c:scaling>
        <c:axPos val="l"/>
        <c:majorGridlines/>
        <c:numFmt formatCode="General" sourceLinked="1"/>
        <c:tickLblPos val="nextTo"/>
        <c:crossAx val="60139776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plotArea>
      <c:layout/>
      <c:barChart>
        <c:barDir val="col"/>
        <c:grouping val="clustered"/>
        <c:ser>
          <c:idx val="0"/>
          <c:order val="0"/>
          <c:tx>
            <c:strRef>
              <c:f>Feuil1!$F$15</c:f>
              <c:strCache>
                <c:ptCount val="1"/>
                <c:pt idx="0">
                  <c:v>KATA 2010-2011</c:v>
                </c:pt>
              </c:strCache>
            </c:strRef>
          </c:tx>
          <c:cat>
            <c:strRef>
              <c:f>Feuil1!$A$16:$A$25</c:f>
              <c:strCache>
                <c:ptCount val="10"/>
                <c:pt idx="0">
                  <c:v>minime masculin</c:v>
                </c:pt>
                <c:pt idx="1">
                  <c:v>minime féminin</c:v>
                </c:pt>
                <c:pt idx="2">
                  <c:v>cadet masculin</c:v>
                </c:pt>
                <c:pt idx="3">
                  <c:v>cadet féminin</c:v>
                </c:pt>
                <c:pt idx="4">
                  <c:v>junior masculin</c:v>
                </c:pt>
                <c:pt idx="5">
                  <c:v>junior féminin</c:v>
                </c:pt>
                <c:pt idx="6">
                  <c:v>sénior masculin</c:v>
                </c:pt>
                <c:pt idx="7">
                  <c:v>sénior féminin</c:v>
                </c:pt>
                <c:pt idx="8">
                  <c:v>veteran masculin</c:v>
                </c:pt>
                <c:pt idx="9">
                  <c:v>veteran feminin</c:v>
                </c:pt>
              </c:strCache>
            </c:strRef>
          </c:cat>
          <c:val>
            <c:numRef>
              <c:f>Feuil1!$F$16:$F$25</c:f>
              <c:numCache>
                <c:formatCode>General</c:formatCode>
                <c:ptCount val="10"/>
                <c:pt idx="0">
                  <c:v>15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5</c:v>
                </c:pt>
                <c:pt idx="5">
                  <c:v>0</c:v>
                </c:pt>
                <c:pt idx="6">
                  <c:v>5</c:v>
                </c:pt>
                <c:pt idx="7">
                  <c:v>3</c:v>
                </c:pt>
              </c:numCache>
            </c:numRef>
          </c:val>
        </c:ser>
        <c:ser>
          <c:idx val="1"/>
          <c:order val="1"/>
          <c:tx>
            <c:strRef>
              <c:f>Feuil1!$G$15</c:f>
              <c:strCache>
                <c:ptCount val="1"/>
                <c:pt idx="0">
                  <c:v>KATA 2011-2012</c:v>
                </c:pt>
              </c:strCache>
            </c:strRef>
          </c:tx>
          <c:cat>
            <c:strRef>
              <c:f>Feuil1!$A$16:$A$25</c:f>
              <c:strCache>
                <c:ptCount val="10"/>
                <c:pt idx="0">
                  <c:v>minime masculin</c:v>
                </c:pt>
                <c:pt idx="1">
                  <c:v>minime féminin</c:v>
                </c:pt>
                <c:pt idx="2">
                  <c:v>cadet masculin</c:v>
                </c:pt>
                <c:pt idx="3">
                  <c:v>cadet féminin</c:v>
                </c:pt>
                <c:pt idx="4">
                  <c:v>junior masculin</c:v>
                </c:pt>
                <c:pt idx="5">
                  <c:v>junior féminin</c:v>
                </c:pt>
                <c:pt idx="6">
                  <c:v>sénior masculin</c:v>
                </c:pt>
                <c:pt idx="7">
                  <c:v>sénior féminin</c:v>
                </c:pt>
                <c:pt idx="8">
                  <c:v>veteran masculin</c:v>
                </c:pt>
                <c:pt idx="9">
                  <c:v>veteran feminin</c:v>
                </c:pt>
              </c:strCache>
            </c:strRef>
          </c:cat>
          <c:val>
            <c:numRef>
              <c:f>Feuil1!$G$16:$G$25</c:f>
              <c:numCache>
                <c:formatCode>General</c:formatCode>
                <c:ptCount val="10"/>
                <c:pt idx="0">
                  <c:v>15</c:v>
                </c:pt>
                <c:pt idx="1">
                  <c:v>6</c:v>
                </c:pt>
                <c:pt idx="2">
                  <c:v>8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6</c:v>
                </c:pt>
              </c:numCache>
            </c:numRef>
          </c:val>
        </c:ser>
        <c:ser>
          <c:idx val="2"/>
          <c:order val="2"/>
          <c:tx>
            <c:strRef>
              <c:f>Feuil1!$H$15</c:f>
              <c:strCache>
                <c:ptCount val="1"/>
                <c:pt idx="0">
                  <c:v>KATA 2012-2013</c:v>
                </c:pt>
              </c:strCache>
            </c:strRef>
          </c:tx>
          <c:cat>
            <c:strRef>
              <c:f>Feuil1!$A$16:$A$25</c:f>
              <c:strCache>
                <c:ptCount val="10"/>
                <c:pt idx="0">
                  <c:v>minime masculin</c:v>
                </c:pt>
                <c:pt idx="1">
                  <c:v>minime féminin</c:v>
                </c:pt>
                <c:pt idx="2">
                  <c:v>cadet masculin</c:v>
                </c:pt>
                <c:pt idx="3">
                  <c:v>cadet féminin</c:v>
                </c:pt>
                <c:pt idx="4">
                  <c:v>junior masculin</c:v>
                </c:pt>
                <c:pt idx="5">
                  <c:v>junior féminin</c:v>
                </c:pt>
                <c:pt idx="6">
                  <c:v>sénior masculin</c:v>
                </c:pt>
                <c:pt idx="7">
                  <c:v>sénior féminin</c:v>
                </c:pt>
                <c:pt idx="8">
                  <c:v>veteran masculin</c:v>
                </c:pt>
                <c:pt idx="9">
                  <c:v>veteran feminin</c:v>
                </c:pt>
              </c:strCache>
            </c:strRef>
          </c:cat>
          <c:val>
            <c:numRef>
              <c:f>Feuil1!$H$16:$H$25</c:f>
              <c:numCache>
                <c:formatCode>General</c:formatCode>
                <c:ptCount val="10"/>
                <c:pt idx="0">
                  <c:v>10</c:v>
                </c:pt>
                <c:pt idx="1">
                  <c:v>6</c:v>
                </c:pt>
                <c:pt idx="2">
                  <c:v>6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5</c:v>
                </c:pt>
                <c:pt idx="7">
                  <c:v>4</c:v>
                </c:pt>
                <c:pt idx="8">
                  <c:v>5</c:v>
                </c:pt>
                <c:pt idx="9">
                  <c:v>0</c:v>
                </c:pt>
              </c:numCache>
            </c:numRef>
          </c:val>
        </c:ser>
        <c:axId val="65413888"/>
        <c:axId val="65415424"/>
      </c:barChart>
      <c:catAx>
        <c:axId val="65413888"/>
        <c:scaling>
          <c:orientation val="minMax"/>
        </c:scaling>
        <c:axPos val="b"/>
        <c:tickLblPos val="nextTo"/>
        <c:crossAx val="65415424"/>
        <c:crosses val="autoZero"/>
        <c:auto val="1"/>
        <c:lblAlgn val="ctr"/>
        <c:lblOffset val="100"/>
      </c:catAx>
      <c:valAx>
        <c:axId val="65415424"/>
        <c:scaling>
          <c:orientation val="minMax"/>
        </c:scaling>
        <c:axPos val="l"/>
        <c:majorGridlines/>
        <c:numFmt formatCode="General" sourceLinked="1"/>
        <c:tickLblPos val="nextTo"/>
        <c:crossAx val="65413888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B341FF-EF0B-4C0C-BF59-4671156E2EE6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2F80E5-1BB7-4DF5-89CA-FDC176FBE351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17CA44-A720-405D-8C21-4CD59186CE57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D75EC9-5E04-4EC0-8D26-9133709B26C8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0D601E-0A0F-4E3E-8763-A48912D37680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6C9B28-5FC4-47A6-8616-6C8BA896C50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0A361A-2227-4613-946C-23DF78C2E94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266A0-52DF-4795-83F7-38E1531343F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05B993-D420-49D0-8A15-26B73AC7E8F6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FEC5CD-CDF4-4B9E-8AB1-D42198D48E48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DE922-74B4-4107-BCC2-CD7792D762F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F7763-6061-45F4-B0DD-E70C7F73B50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3797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62DA18A-DB03-456B-8EE8-88E6BCC061D8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Feuille_Microsoft_Office_Excel_97-20031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3284984"/>
            <a:ext cx="8187536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75112" y="357166"/>
            <a:ext cx="7772400" cy="192882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sz="4000" b="1" dirty="0" smtClean="0"/>
              <a:t>Rapport de la </a:t>
            </a:r>
            <a:br>
              <a:rPr lang="fr-FR" sz="4000" b="1" dirty="0" smtClean="0"/>
            </a:br>
            <a:r>
              <a:rPr lang="fr-FR" sz="4000" b="1" dirty="0" smtClean="0"/>
              <a:t>Direction Technique Départementale</a:t>
            </a:r>
            <a:br>
              <a:rPr lang="fr-FR" sz="4000" b="1" dirty="0" smtClean="0"/>
            </a:br>
            <a:r>
              <a:rPr lang="fr-FR" sz="4000" b="1" dirty="0" smtClean="0"/>
              <a:t>2012-2013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50825" y="6381750"/>
            <a:ext cx="40338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200" dirty="0" smtClean="0">
                <a:latin typeface="Freestyle Script" pitchFamily="66" charset="0"/>
              </a:rPr>
              <a:t>Directeur Technique Départemental : </a:t>
            </a:r>
            <a:r>
              <a:rPr lang="fr-FR" sz="1200" dirty="0" smtClean="0">
                <a:latin typeface="Freestyle Script" pitchFamily="66" charset="0"/>
              </a:rPr>
              <a:t>David CHEREAU</a:t>
            </a:r>
            <a:endParaRPr lang="fr-FR" sz="1200" dirty="0">
              <a:latin typeface="Freestyle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fr-FR" b="1" dirty="0" smtClean="0"/>
              <a:t>Bilan Scolaire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29642" cy="4525963"/>
          </a:xfrm>
        </p:spPr>
        <p:txBody>
          <a:bodyPr/>
          <a:lstStyle/>
          <a:p>
            <a:pPr eaLnBrk="1" hangingPunct="1"/>
            <a:endParaRPr lang="fr-FR" sz="2800" dirty="0" smtClean="0"/>
          </a:p>
          <a:p>
            <a:pPr eaLnBrk="1" hangingPunct="1"/>
            <a:endParaRPr lang="fr-FR" sz="2800" dirty="0" smtClean="0"/>
          </a:p>
          <a:p>
            <a:pPr eaLnBrk="1" hangingPunct="1"/>
            <a:endParaRPr lang="fr-FR" sz="2800" dirty="0" smtClean="0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468313" y="1484313"/>
            <a:ext cx="8229600" cy="5041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endParaRPr lang="fr-FR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endParaRPr lang="fr-FR" sz="24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332656"/>
            <a:ext cx="2547926" cy="85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785786" y="2214553"/>
          <a:ext cx="7786742" cy="3643343"/>
        </p:xfrm>
        <a:graphic>
          <a:graphicData uri="http://schemas.openxmlformats.org/drawingml/2006/table">
            <a:tbl>
              <a:tblPr/>
              <a:tblGrid>
                <a:gridCol w="1502649"/>
                <a:gridCol w="2104335"/>
                <a:gridCol w="1085377"/>
                <a:gridCol w="1268227"/>
                <a:gridCol w="1826154"/>
              </a:tblGrid>
              <a:tr h="4554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Times New Roman"/>
                          <a:ea typeface="Times New Roman"/>
                          <a:cs typeface="Times New Roman"/>
                        </a:rPr>
                        <a:t>Circonscriptions</a:t>
                      </a: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Times New Roman"/>
                          <a:ea typeface="Times New Roman"/>
                          <a:cs typeface="Times New Roman"/>
                        </a:rPr>
                        <a:t>Villes</a:t>
                      </a: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Times New Roman"/>
                          <a:ea typeface="Times New Roman"/>
                          <a:cs typeface="Times New Roman"/>
                        </a:rPr>
                        <a:t>Nbr de classes</a:t>
                      </a: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Times New Roman"/>
                          <a:ea typeface="Times New Roman"/>
                          <a:cs typeface="Times New Roman"/>
                        </a:rPr>
                        <a:t>Nbr d’élèves</a:t>
                      </a: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Times New Roman"/>
                          <a:ea typeface="Times New Roman"/>
                          <a:cs typeface="Times New Roman"/>
                        </a:rPr>
                        <a:t>Cycles ou Initiation</a:t>
                      </a: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7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Langeais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Rouzier de Touraine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7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Cerelles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7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Maziere de Touraine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7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Savigné sur Lathan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7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Semblançay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7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St Laurent en Lin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7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Sonzay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7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Amboise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Dierre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7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Saint avertin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Montlouis-sur-Loire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152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7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Atay-sur-Cher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7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Saint martin le beau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I et C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7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St Cyr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La Riche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171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I et C</a:t>
                      </a: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7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7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Times New Roman"/>
                          <a:ea typeface="Times New Roman"/>
                          <a:cs typeface="Times New Roman"/>
                        </a:rPr>
                        <a:t>39</a:t>
                      </a: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Times New Roman"/>
                          <a:ea typeface="Times New Roman"/>
                          <a:cs typeface="Times New Roman"/>
                        </a:rPr>
                        <a:t>815</a:t>
                      </a:r>
                      <a:endParaRPr lang="fr-F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068" marR="66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857224" y="1571612"/>
            <a:ext cx="771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Organisation d’initiations et de cycles pour les élèves de cm1 et cm2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r"/>
            <a:r>
              <a:rPr lang="fr-FR" b="1" dirty="0" smtClean="0"/>
              <a:t>Bilan Scolaire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fr-FR" sz="2800" dirty="0" smtClean="0"/>
          </a:p>
          <a:p>
            <a:pPr eaLnBrk="1" hangingPunct="1"/>
            <a:endParaRPr lang="fr-FR" sz="2800" dirty="0" smtClean="0"/>
          </a:p>
          <a:p>
            <a:pPr eaLnBrk="1" hangingPunct="1"/>
            <a:endParaRPr lang="fr-FR" sz="2800" dirty="0" smtClean="0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68313" y="2285991"/>
            <a:ext cx="8229600" cy="4022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400" dirty="0"/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endParaRPr lang="fr-FR" sz="20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416887"/>
            <a:ext cx="2547926" cy="85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857224" y="1571612"/>
            <a:ext cx="771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Evolution des interventions en milieu scolaire primaire</a:t>
            </a:r>
            <a:endParaRPr lang="fr-FR" dirty="0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1714480" y="2500306"/>
          <a:ext cx="5341938" cy="3660775"/>
        </p:xfrm>
        <a:graphic>
          <a:graphicData uri="http://schemas.openxmlformats.org/presentationml/2006/ole">
            <p:oleObj spid="_x0000_s20482" name="Graphique" r:id="rId4" imgW="5334000" imgH="365760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b="1" dirty="0" smtClean="0"/>
              <a:t>Bilan Scolaire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332656"/>
            <a:ext cx="2547926" cy="85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71472" y="1571612"/>
            <a:ext cx="800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Organisation du challenge scolaire cm1-cm2</a:t>
            </a:r>
            <a:endParaRPr lang="fr-FR" dirty="0"/>
          </a:p>
        </p:txBody>
      </p:sp>
      <p:pic>
        <p:nvPicPr>
          <p:cNvPr id="409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928802"/>
            <a:ext cx="7818434" cy="225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4286256"/>
            <a:ext cx="7858180" cy="235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r"/>
            <a:r>
              <a:rPr lang="fr-FR" b="1" dirty="0" smtClean="0"/>
              <a:t>Bilan Scolaire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fr-FR" sz="2800" dirty="0" smtClean="0"/>
          </a:p>
          <a:p>
            <a:pPr eaLnBrk="1" hangingPunct="1"/>
            <a:endParaRPr lang="fr-FR" sz="2800" dirty="0" smtClean="0"/>
          </a:p>
          <a:p>
            <a:pPr eaLnBrk="1" hangingPunct="1"/>
            <a:endParaRPr lang="fr-FR" sz="2800" dirty="0" smtClean="0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68313" y="2285991"/>
            <a:ext cx="8229600" cy="4022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400" dirty="0"/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endParaRPr lang="fr-FR" sz="20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416887"/>
            <a:ext cx="2547926" cy="85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857224" y="1571612"/>
            <a:ext cx="771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Organisation du premier championnat d’académie UNSS pour collèges et lycées de la région Centre le 23 janvier 2013 à Montlouis-sur-Loire</a:t>
            </a:r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1214413" y="2857496"/>
          <a:ext cx="7143801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8870"/>
                <a:gridCol w="1793664"/>
                <a:gridCol w="2381267"/>
              </a:tblGrid>
              <a:tr h="22288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Indre et Loire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Eure et Loire</a:t>
                      </a:r>
                      <a:endParaRPr lang="fr-FR" dirty="0"/>
                    </a:p>
                  </a:txBody>
                  <a:tcPr/>
                </a:tc>
              </a:tr>
              <a:tr h="197208">
                <a:tc>
                  <a:txBody>
                    <a:bodyPr/>
                    <a:lstStyle/>
                    <a:p>
                      <a:r>
                        <a:rPr lang="fr-FR" dirty="0" smtClean="0"/>
                        <a:t>Nbr. Collège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/>
                </a:tc>
              </a:tr>
              <a:tr h="197208">
                <a:tc>
                  <a:txBody>
                    <a:bodyPr/>
                    <a:lstStyle/>
                    <a:p>
                      <a:r>
                        <a:rPr lang="fr-FR" dirty="0" smtClean="0"/>
                        <a:t>Nbr. Lycée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/>
                </a:tc>
              </a:tr>
              <a:tr h="1972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97208">
                <a:tc>
                  <a:txBody>
                    <a:bodyPr/>
                    <a:lstStyle/>
                    <a:p>
                      <a:r>
                        <a:rPr lang="fr-FR" dirty="0" smtClean="0"/>
                        <a:t>Nbr.</a:t>
                      </a:r>
                      <a:r>
                        <a:rPr lang="fr-FR" baseline="0" dirty="0" smtClean="0"/>
                        <a:t> Participants collège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</a:tr>
              <a:tr h="1972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Nbr.</a:t>
                      </a:r>
                      <a:r>
                        <a:rPr lang="fr-FR" baseline="0" dirty="0" smtClean="0"/>
                        <a:t> Participants lycée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</a:tr>
              <a:tr h="19720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r"/>
            <a:r>
              <a:rPr lang="fr-FR" b="1" dirty="0" smtClean="0"/>
              <a:t>Bilan Compétitions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fr-FR" sz="2800" dirty="0" smtClean="0"/>
          </a:p>
          <a:p>
            <a:pPr eaLnBrk="1" hangingPunct="1"/>
            <a:endParaRPr lang="fr-FR" sz="2800" dirty="0" smtClean="0"/>
          </a:p>
          <a:p>
            <a:pPr eaLnBrk="1" hangingPunct="1"/>
            <a:endParaRPr lang="fr-FR" sz="2800" dirty="0" smtClean="0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68313" y="2285991"/>
            <a:ext cx="8229600" cy="4022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400" dirty="0"/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endParaRPr lang="fr-FR" sz="20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416887"/>
            <a:ext cx="2547926" cy="85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857224" y="1571612"/>
            <a:ext cx="771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ENFANTS : Challenge combat à La Riche / kata à </a:t>
            </a:r>
            <a:r>
              <a:rPr lang="fr-FR" dirty="0" err="1" smtClean="0"/>
              <a:t>Veigné</a:t>
            </a:r>
            <a:endParaRPr lang="fr-FR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1285852" y="2643182"/>
          <a:ext cx="6786609" cy="3371868"/>
        </p:xfrm>
        <a:graphic>
          <a:graphicData uri="http://schemas.openxmlformats.org/drawingml/2006/table">
            <a:tbl>
              <a:tblPr/>
              <a:tblGrid>
                <a:gridCol w="2405079"/>
                <a:gridCol w="2190765"/>
                <a:gridCol w="2190765"/>
              </a:tblGrid>
              <a:tr h="374652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latin typeface="Arial"/>
                        </a:rPr>
                        <a:t>COMBAT </a:t>
                      </a:r>
                      <a:r>
                        <a:rPr lang="fr-FR" sz="1000" b="0" i="0" u="none" strike="noStrike" dirty="0" smtClean="0">
                          <a:latin typeface="Arial"/>
                        </a:rPr>
                        <a:t>2012-2013</a:t>
                      </a:r>
                    </a:p>
                    <a:p>
                      <a:pPr algn="ctr" fontAlgn="b"/>
                      <a:endParaRPr lang="fr-FR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latin typeface="Arial"/>
                        </a:rPr>
                        <a:t>KATA </a:t>
                      </a:r>
                      <a:r>
                        <a:rPr lang="fr-FR" sz="1000" b="0" i="0" u="none" strike="noStrike" dirty="0" smtClean="0">
                          <a:latin typeface="Arial"/>
                        </a:rPr>
                        <a:t>2012-2013</a:t>
                      </a:r>
                    </a:p>
                    <a:p>
                      <a:pPr algn="ctr" fontAlgn="b"/>
                      <a:endParaRPr lang="fr-FR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2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latin typeface="Arial"/>
                        </a:rPr>
                        <a:t>poussin masculin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2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latin typeface="Arial"/>
                        </a:rPr>
                        <a:t>poussin féminin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2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latin typeface="Arial"/>
                        </a:rPr>
                        <a:t>pupille masculin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2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latin typeface="Arial"/>
                        </a:rPr>
                        <a:t>pupille féminin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2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latin typeface="Arial"/>
                        </a:rPr>
                        <a:t>benjamin masculin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2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latin typeface="Arial"/>
                        </a:rPr>
                        <a:t>benjamin féminin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2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latin typeface="Arial"/>
                        </a:rPr>
                        <a:t>enfant masculin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latin typeface="Arial"/>
                        </a:rPr>
                        <a:t>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2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latin typeface="Arial"/>
                        </a:rPr>
                        <a:t>enfant féminin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latin typeface="Arial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latin typeface="Arial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r"/>
            <a:r>
              <a:rPr lang="fr-FR" b="1" dirty="0" smtClean="0"/>
              <a:t>Bilan Compétitions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fr-FR" sz="2800" dirty="0" smtClean="0"/>
          </a:p>
          <a:p>
            <a:pPr eaLnBrk="1" hangingPunct="1"/>
            <a:endParaRPr lang="fr-FR" sz="2800" dirty="0" smtClean="0"/>
          </a:p>
          <a:p>
            <a:pPr eaLnBrk="1" hangingPunct="1"/>
            <a:endParaRPr lang="fr-FR" sz="2800" dirty="0" smtClean="0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68313" y="2285991"/>
            <a:ext cx="8229600" cy="4022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400" dirty="0"/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endParaRPr lang="fr-FR" sz="20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416887"/>
            <a:ext cx="2547926" cy="85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857224" y="1571612"/>
            <a:ext cx="771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ADOS-ADULTES : combat à La Riche / kata à </a:t>
            </a:r>
            <a:r>
              <a:rPr lang="fr-FR" dirty="0" err="1" smtClean="0"/>
              <a:t>Veigné</a:t>
            </a:r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1285851" y="2295521"/>
          <a:ext cx="6286545" cy="3622240"/>
        </p:xfrm>
        <a:graphic>
          <a:graphicData uri="http://schemas.openxmlformats.org/drawingml/2006/table">
            <a:tbl>
              <a:tblPr/>
              <a:tblGrid>
                <a:gridCol w="2095515"/>
                <a:gridCol w="2095515"/>
                <a:gridCol w="2095515"/>
              </a:tblGrid>
              <a:tr h="254455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5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latin typeface="Arial"/>
                        </a:rPr>
                        <a:t>COMBAT </a:t>
                      </a:r>
                      <a:r>
                        <a:rPr lang="fr-FR" sz="1000" b="0" i="0" u="none" strike="noStrike" dirty="0" smtClean="0">
                          <a:latin typeface="Arial"/>
                        </a:rPr>
                        <a:t>2012-2013</a:t>
                      </a:r>
                    </a:p>
                    <a:p>
                      <a:pPr algn="ctr" fontAlgn="b"/>
                      <a:endParaRPr lang="fr-FR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latin typeface="Arial"/>
                        </a:rPr>
                        <a:t>KATA </a:t>
                      </a:r>
                      <a:r>
                        <a:rPr lang="fr-FR" sz="1000" b="0" i="0" u="none" strike="noStrike" dirty="0" smtClean="0">
                          <a:latin typeface="Arial"/>
                        </a:rPr>
                        <a:t>2012-2013</a:t>
                      </a:r>
                    </a:p>
                    <a:p>
                      <a:pPr algn="ctr" fontAlgn="b"/>
                      <a:endParaRPr lang="fr-FR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5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latin typeface="Arial"/>
                        </a:rPr>
                        <a:t>minime masculin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5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latin typeface="Arial"/>
                        </a:rPr>
                        <a:t>minime féminin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5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latin typeface="Arial"/>
                        </a:rPr>
                        <a:t>cadet masculin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5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latin typeface="Arial"/>
                        </a:rPr>
                        <a:t>cadet féminin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5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latin typeface="Arial"/>
                        </a:rPr>
                        <a:t>junior masculin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5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latin typeface="Arial"/>
                        </a:rPr>
                        <a:t>junior féminin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5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latin typeface="Arial"/>
                        </a:rPr>
                        <a:t>sénior masculin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5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latin typeface="Arial"/>
                        </a:rPr>
                        <a:t>sénior féminin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5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latin typeface="Arial"/>
                        </a:rPr>
                        <a:t>veteran masculin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5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latin typeface="Arial"/>
                        </a:rPr>
                        <a:t>veteran feminin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5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 dirty="0">
                          <a:latin typeface="Arial"/>
                        </a:rPr>
                        <a:t>adulte masculin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latin typeface="Arial"/>
                        </a:rPr>
                        <a:t>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latin typeface="Arial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5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 dirty="0">
                          <a:latin typeface="Arial"/>
                        </a:rPr>
                        <a:t>adulte féminin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latin typeface="Arial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latin typeface="Arial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r"/>
            <a:r>
              <a:rPr lang="fr-FR" b="1" dirty="0" smtClean="0"/>
              <a:t>Bilan Compétitions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fr-FR" sz="2800" dirty="0" smtClean="0"/>
          </a:p>
          <a:p>
            <a:pPr eaLnBrk="1" hangingPunct="1"/>
            <a:endParaRPr lang="fr-FR" sz="2800" dirty="0" smtClean="0"/>
          </a:p>
          <a:p>
            <a:pPr eaLnBrk="1" hangingPunct="1"/>
            <a:endParaRPr lang="fr-FR" sz="2800" dirty="0" smtClean="0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68313" y="2285991"/>
            <a:ext cx="8229600" cy="4022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400" dirty="0"/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endParaRPr lang="fr-FR" sz="20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416887"/>
            <a:ext cx="2547926" cy="85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857224" y="1571612"/>
            <a:ext cx="771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Evolution compétitions enfants</a:t>
            </a:r>
            <a:endParaRPr lang="fr-FR" dirty="0"/>
          </a:p>
        </p:txBody>
      </p:sp>
      <p:graphicFrame>
        <p:nvGraphicFramePr>
          <p:cNvPr id="8" name="Graphique 7"/>
          <p:cNvGraphicFramePr/>
          <p:nvPr/>
        </p:nvGraphicFramePr>
        <p:xfrm>
          <a:off x="214282" y="2214554"/>
          <a:ext cx="4500594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aphique 9"/>
          <p:cNvGraphicFramePr/>
          <p:nvPr/>
        </p:nvGraphicFramePr>
        <p:xfrm>
          <a:off x="4929190" y="2143116"/>
          <a:ext cx="4000528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r"/>
            <a:r>
              <a:rPr lang="fr-FR" b="1" dirty="0" smtClean="0"/>
              <a:t>Bilan Compétitions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fr-FR" sz="2800" dirty="0" smtClean="0"/>
          </a:p>
          <a:p>
            <a:pPr eaLnBrk="1" hangingPunct="1"/>
            <a:endParaRPr lang="fr-FR" sz="2800" dirty="0" smtClean="0"/>
          </a:p>
          <a:p>
            <a:pPr eaLnBrk="1" hangingPunct="1"/>
            <a:endParaRPr lang="fr-FR" sz="2800" dirty="0" smtClean="0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68313" y="2285991"/>
            <a:ext cx="8229600" cy="4022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400" dirty="0"/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endParaRPr lang="fr-FR" sz="20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416887"/>
            <a:ext cx="2547926" cy="85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857224" y="1571612"/>
            <a:ext cx="771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Evolution compétitions ados-adultes</a:t>
            </a:r>
            <a:endParaRPr lang="fr-FR" dirty="0"/>
          </a:p>
        </p:txBody>
      </p:sp>
      <p:graphicFrame>
        <p:nvGraphicFramePr>
          <p:cNvPr id="9" name="Graphique 8"/>
          <p:cNvGraphicFramePr/>
          <p:nvPr/>
        </p:nvGraphicFramePr>
        <p:xfrm>
          <a:off x="214282" y="207167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aphique 10"/>
          <p:cNvGraphicFramePr/>
          <p:nvPr/>
        </p:nvGraphicFramePr>
        <p:xfrm>
          <a:off x="4429124" y="3571876"/>
          <a:ext cx="4572000" cy="3171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576" y="1844824"/>
            <a:ext cx="7859712" cy="3341688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fr-FR" sz="4400" dirty="0" smtClean="0"/>
              <a:t>Avez vous des Questions ?</a:t>
            </a:r>
          </a:p>
          <a:p>
            <a:pPr algn="ctr" eaLnBrk="1" hangingPunct="1"/>
            <a:endParaRPr lang="fr-FR" sz="4400" dirty="0"/>
          </a:p>
          <a:p>
            <a:pPr marL="0" indent="0" algn="ctr" eaLnBrk="1" hangingPunct="1">
              <a:buNone/>
            </a:pPr>
            <a:r>
              <a:rPr lang="fr-FR" sz="4400" dirty="0" smtClean="0"/>
              <a:t>Merci de votre attention</a:t>
            </a:r>
          </a:p>
          <a:p>
            <a:pPr eaLnBrk="1" hangingPunct="1"/>
            <a:endParaRPr lang="fr-FR" sz="2800" dirty="0" smtClean="0"/>
          </a:p>
          <a:p>
            <a:pPr eaLnBrk="1" hangingPunct="1"/>
            <a:endParaRPr lang="fr-FR" sz="2800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7664" y="4149080"/>
            <a:ext cx="6641694" cy="2219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agues">
  <a:themeElements>
    <a:clrScheme name="Vagues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Vagues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agues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535</TotalTime>
  <Words>306</Words>
  <Application>Microsoft Office PowerPoint</Application>
  <PresentationFormat>Affichage à l'écran (4:3)</PresentationFormat>
  <Paragraphs>181</Paragraphs>
  <Slides>10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2" baseType="lpstr">
      <vt:lpstr>Vagues</vt:lpstr>
      <vt:lpstr>Graphique</vt:lpstr>
      <vt:lpstr>Rapport de la  Direction Technique Départementale 2012-2013</vt:lpstr>
      <vt:lpstr>Bilan Scolaire</vt:lpstr>
      <vt:lpstr>Bilan Scolaire</vt:lpstr>
      <vt:lpstr>Bilan Scolaire</vt:lpstr>
      <vt:lpstr>Bilan Scolaire</vt:lpstr>
      <vt:lpstr>Bilan Compétitions</vt:lpstr>
      <vt:lpstr>Bilan Compétitions</vt:lpstr>
      <vt:lpstr>Bilan Compétitions</vt:lpstr>
      <vt:lpstr>Bilan Compétitions</vt:lpstr>
      <vt:lpstr>Diapositive 10</vt:lpstr>
    </vt:vector>
  </TitlesOfParts>
  <Company>Delta Informatique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Rapport</dc:title>
  <dc:creator>-</dc:creator>
  <cp:lastModifiedBy>a016409</cp:lastModifiedBy>
  <cp:revision>80</cp:revision>
  <dcterms:created xsi:type="dcterms:W3CDTF">2010-06-22T10:35:23Z</dcterms:created>
  <dcterms:modified xsi:type="dcterms:W3CDTF">2013-06-20T13:08:23Z</dcterms:modified>
</cp:coreProperties>
</file>